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64" r:id="rId2"/>
    <p:sldId id="256" r:id="rId3"/>
    <p:sldId id="263" r:id="rId4"/>
    <p:sldId id="266" r:id="rId5"/>
    <p:sldId id="283" r:id="rId6"/>
    <p:sldId id="267" r:id="rId7"/>
    <p:sldId id="278" r:id="rId8"/>
    <p:sldId id="268" r:id="rId9"/>
    <p:sldId id="270" r:id="rId10"/>
    <p:sldId id="279" r:id="rId11"/>
    <p:sldId id="272" r:id="rId12"/>
    <p:sldId id="273" r:id="rId13"/>
    <p:sldId id="280" r:id="rId14"/>
    <p:sldId id="275" r:id="rId15"/>
    <p:sldId id="28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5256" autoAdjust="0"/>
  </p:normalViewPr>
  <p:slideViewPr>
    <p:cSldViewPr snapToGrid="0" snapToObjects="1">
      <p:cViewPr varScale="1">
        <p:scale>
          <a:sx n="95" d="100"/>
          <a:sy n="95" d="100"/>
        </p:scale>
        <p:origin x="1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F1888C-9BEA-4806-B3FE-01381DEA55FF}" type="datetimeFigureOut">
              <a:rPr lang="zh-CN" altLang="en-US" smtClean="0"/>
              <a:t>2022/6/30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5DA4E6-C638-44C6-92D6-F21EFDA01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1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5DA4E6-C638-44C6-92D6-F21EFDA017E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675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6D143A-6E4A-5946-84B1-0C7B6C0F24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FDFCD7-3B74-6D4A-8048-D75E45C998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67CE13-1012-F640-8136-5F7A8986C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BA279-0A81-6A4E-AFD9-4434F2A272C1}" type="datetimeFigureOut">
              <a:rPr kumimoji="1" lang="zh-CN" altLang="en-US" smtClean="0"/>
              <a:t>2022/6/30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056AC99-2E15-0144-B4DA-DA9D14938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62C3BE-4B8B-AF45-87E6-36BE2230D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5AAA9-C3F7-3046-83E0-47E15309121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86049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B0DCD-E6F1-824F-8E23-57D74D8F8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254EBF3-9A36-5442-AB4B-5139E792B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A4927E-AB4D-4941-85CC-1C5AFCDAA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BA279-0A81-6A4E-AFD9-4434F2A272C1}" type="datetimeFigureOut">
              <a:rPr kumimoji="1" lang="zh-CN" altLang="en-US" smtClean="0"/>
              <a:t>2022/6/30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570908-2C7D-BB41-88D3-3B8B47945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781E4F-DC2F-6B4B-9A7B-64821BE03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5AAA9-C3F7-3046-83E0-47E15309121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17578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BD25755-A601-1E48-B78B-FD186867D4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C4C7969-C2C5-3F47-97FA-ED5A7F1A72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EF1D9D-6059-7743-854B-A3E411F31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BA279-0A81-6A4E-AFD9-4434F2A272C1}" type="datetimeFigureOut">
              <a:rPr kumimoji="1" lang="zh-CN" altLang="en-US" smtClean="0"/>
              <a:t>2022/6/30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5284A4-6222-AA46-B8B3-CC3F4177E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2C3E7A-C729-6941-95ED-46828EEB9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5AAA9-C3F7-3046-83E0-47E15309121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3286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CEDCE1-EA62-0242-950E-454BDDF20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5FAAD0F-7F49-D64D-A747-A999302E86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7A05D9-6162-B04B-A6B5-630992C31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BA279-0A81-6A4E-AFD9-4434F2A272C1}" type="datetimeFigureOut">
              <a:rPr kumimoji="1" lang="zh-CN" altLang="en-US" smtClean="0"/>
              <a:t>2022/6/30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C43B30-DFA9-0244-AC2A-7067CE9A2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9C32770-DD38-EC4B-89F1-692E3819E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5AAA9-C3F7-3046-83E0-47E15309121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7063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FEC5F0-3E55-D84B-91D6-3CE95151C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40BAFCF-510E-AE4A-8785-2B49F24DCB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E8DFA8B-4634-D54D-878C-6422460E7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BA279-0A81-6A4E-AFD9-4434F2A272C1}" type="datetimeFigureOut">
              <a:rPr kumimoji="1" lang="zh-CN" altLang="en-US" smtClean="0"/>
              <a:t>2022/6/30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3D98747-420A-B541-85C1-38FDAEFB2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E16069-B7B8-3F49-9EAA-92795A92D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5AAA9-C3F7-3046-83E0-47E15309121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2699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736D92-747F-744E-A1D8-36BC7D8AD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1F934D9-D347-3B45-9CB3-470448CC2B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4EA384C-DD3E-BD4A-93D4-66093119F3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31C9D9-4F72-1C40-9073-DE26B30C2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BA279-0A81-6A4E-AFD9-4434F2A272C1}" type="datetimeFigureOut">
              <a:rPr kumimoji="1" lang="zh-CN" altLang="en-US" smtClean="0"/>
              <a:t>2022/6/30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C6F9980-B325-8446-848D-F10D71E69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79318F1-371C-254C-A829-2795552BC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5AAA9-C3F7-3046-83E0-47E15309121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16171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85C3EE-D5A3-7B4D-ACE0-F88ACD1C0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A9DC540-CDB8-8947-9CC6-D3B1529FB8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24C35E1-F0F6-D74C-827C-4F6D8896B9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62DED9C-4D3D-8144-A4F3-8F6B7C978A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87F58E6-3EB4-3A48-A2FB-94D811DD24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1B1A955-34DC-BF4C-AAC7-E7FF63243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BA279-0A81-6A4E-AFD9-4434F2A272C1}" type="datetimeFigureOut">
              <a:rPr kumimoji="1" lang="zh-CN" altLang="en-US" smtClean="0"/>
              <a:t>2022/6/30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AC1D8A1-D011-9C40-A648-15A3844F8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B9BD463-CE10-9246-88C1-6850B7D7A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5AAA9-C3F7-3046-83E0-47E15309121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38570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390CF5-10FC-044C-AA53-B71403425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A1A2AF-BB08-0F47-9D40-A8E915285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BA279-0A81-6A4E-AFD9-4434F2A272C1}" type="datetimeFigureOut">
              <a:rPr kumimoji="1" lang="zh-CN" altLang="en-US" smtClean="0"/>
              <a:t>2022/6/30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F2BEC3B-A3EA-874E-A691-B82D2CAD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36D2C27-DC8F-8C46-A68F-54A5E7631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5AAA9-C3F7-3046-83E0-47E15309121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91166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E36CDB3-28AF-F942-A694-639715BAD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BA279-0A81-6A4E-AFD9-4434F2A272C1}" type="datetimeFigureOut">
              <a:rPr kumimoji="1" lang="zh-CN" altLang="en-US" smtClean="0"/>
              <a:t>2022/6/30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4570E9F-9FEC-FF46-B2FB-E300D262D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93232D7-4B01-FF40-97CA-9146C7A39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5AAA9-C3F7-3046-83E0-47E15309121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87645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EB1B18-9DF0-E147-970A-8AFFF3059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1DB5C47-5667-E145-AE2D-EEA395E60F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0D552B-30A0-2347-80A0-1EADC4F608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B058F6F-090A-2D4D-B727-65153A1BF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BA279-0A81-6A4E-AFD9-4434F2A272C1}" type="datetimeFigureOut">
              <a:rPr kumimoji="1" lang="zh-CN" altLang="en-US" smtClean="0"/>
              <a:t>2022/6/30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BE9DF0E-39BA-204F-85E2-72A4426D8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775C83C-4A8A-2746-B6ED-90F8DF5C3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5AAA9-C3F7-3046-83E0-47E15309121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12342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F00D96-07A1-3E4C-8767-3C1870D8E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153DAF7-0A72-464B-B21D-47510EB751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D071E24-BB25-B546-8479-2F4DA563B0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629ACB2-EDF4-E541-8DC6-8634B41A6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BA279-0A81-6A4E-AFD9-4434F2A272C1}" type="datetimeFigureOut">
              <a:rPr kumimoji="1" lang="zh-CN" altLang="en-US" smtClean="0"/>
              <a:t>2022/6/30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271A40F-4557-DA47-B4EF-1530AA471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D20EEE3-D985-3A4E-BB04-595660355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5AAA9-C3F7-3046-83E0-47E15309121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31865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FA33215-006A-184D-8D6B-96EFFF16F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49CDC66-62B4-7B42-930F-5831AF3B43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A79F34-1B03-4C44-9555-EDD06DDE7C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BA279-0A81-6A4E-AFD9-4434F2A272C1}" type="datetimeFigureOut">
              <a:rPr kumimoji="1" lang="zh-CN" altLang="en-US" smtClean="0"/>
              <a:t>2022/6/30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F296FD-30DF-C245-9092-4D3D9D83BC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B5F437-CBC4-3E41-962F-23FE3DCD70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5AAA9-C3F7-3046-83E0-47E15309121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80037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A8C927-7BDB-8045-BD3D-750A8678BD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14C987C-8C5A-A346-9BE7-DD8E41E034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F10B17A-9BC2-A84D-9188-68D63DE867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线连接符 7">
            <a:extLst>
              <a:ext uri="{FF2B5EF4-FFF2-40B4-BE49-F238E27FC236}">
                <a16:creationId xmlns:a16="http://schemas.microsoft.com/office/drawing/2014/main" id="{3CA11122-45B0-CA4A-95A3-76657328B0C6}"/>
              </a:ext>
            </a:extLst>
          </p:cNvPr>
          <p:cNvCxnSpPr>
            <a:cxnSpLocks/>
          </p:cNvCxnSpPr>
          <p:nvPr/>
        </p:nvCxnSpPr>
        <p:spPr>
          <a:xfrm>
            <a:off x="2157984" y="3851287"/>
            <a:ext cx="768594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3498E014-68A4-3A41-9928-A27A2745677C}"/>
              </a:ext>
            </a:extLst>
          </p:cNvPr>
          <p:cNvSpPr txBox="1"/>
          <p:nvPr/>
        </p:nvSpPr>
        <p:spPr>
          <a:xfrm>
            <a:off x="4875153" y="276969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作品名称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2C5DFAD-9257-D243-9EF3-0A64615718F3}"/>
              </a:ext>
            </a:extLst>
          </p:cNvPr>
          <p:cNvSpPr txBox="1"/>
          <p:nvPr/>
        </p:nvSpPr>
        <p:spPr>
          <a:xfrm>
            <a:off x="5490706" y="505774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团队名称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8364679-0FDD-4AAA-A93A-1323FAEE17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051" y="747888"/>
            <a:ext cx="5325898" cy="142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003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64FC893-4322-AE76-CDC3-FCDB3B2FC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F78C5BF-CEA1-4E94-AE90-539940AD5697}"/>
              </a:ext>
            </a:extLst>
          </p:cNvPr>
          <p:cNvSpPr txBox="1"/>
          <p:nvPr/>
        </p:nvSpPr>
        <p:spPr>
          <a:xfrm>
            <a:off x="4232516" y="2786643"/>
            <a:ext cx="37269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1730CA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三、数据使用</a:t>
            </a:r>
          </a:p>
        </p:txBody>
      </p:sp>
    </p:spTree>
    <p:extLst>
      <p:ext uri="{BB962C8B-B14F-4D97-AF65-F5344CB8AC3E}">
        <p14:creationId xmlns:p14="http://schemas.microsoft.com/office/powerpoint/2010/main" val="2437509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94E1F56-470F-4ED6-8C67-5E2B88788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714C987C-8C5A-A346-9BE7-DD8E41E034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8" name="单圆角矩形 12">
            <a:extLst>
              <a:ext uri="{FF2B5EF4-FFF2-40B4-BE49-F238E27FC236}">
                <a16:creationId xmlns:a16="http://schemas.microsoft.com/office/drawing/2014/main" id="{CEE2BB9B-440C-4D81-9328-7FE58D0C90DB}"/>
              </a:ext>
            </a:extLst>
          </p:cNvPr>
          <p:cNvSpPr/>
          <p:nvPr/>
        </p:nvSpPr>
        <p:spPr>
          <a:xfrm>
            <a:off x="635577" y="1306165"/>
            <a:ext cx="10150673" cy="4857568"/>
          </a:xfrm>
          <a:prstGeom prst="round1Rect">
            <a:avLst>
              <a:gd name="adj" fmla="val 0"/>
            </a:avLst>
          </a:prstGeom>
          <a:solidFill>
            <a:srgbClr val="E7E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2EB4CF-BB13-4625-BEDB-8C3329E138DE}"/>
              </a:ext>
            </a:extLst>
          </p:cNvPr>
          <p:cNvSpPr txBox="1"/>
          <p:nvPr/>
        </p:nvSpPr>
        <p:spPr>
          <a:xfrm>
            <a:off x="345440" y="264160"/>
            <a:ext cx="268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730CA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数据使用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DD1E972-8EFF-4B16-874F-EE9D64785DD7}"/>
              </a:ext>
            </a:extLst>
          </p:cNvPr>
          <p:cNvSpPr txBox="1"/>
          <p:nvPr/>
        </p:nvSpPr>
        <p:spPr>
          <a:xfrm>
            <a:off x="946053" y="2315682"/>
            <a:ext cx="9529720" cy="2278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457200">
              <a:lnSpc>
                <a:spcPct val="130000"/>
              </a:lnSpc>
              <a:defRPr kumimoji="1" sz="20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algn="l"/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（一）数据清单</a:t>
            </a:r>
          </a:p>
          <a:p>
            <a:pPr algn="l"/>
            <a:r>
              <a:rPr lang="en-US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1.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列举作品使用到的政府开放数据集的名称与字段，并说明这些数据对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功能构想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起到了怎样的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核心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支撑作用。</a:t>
            </a:r>
          </a:p>
          <a:p>
            <a:pPr algn="l"/>
            <a:r>
              <a:rPr lang="en-US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2.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列举所使用的自有数据或社会数据名称与字段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（如有）。</a:t>
            </a:r>
          </a:p>
        </p:txBody>
      </p:sp>
    </p:spTree>
    <p:extLst>
      <p:ext uri="{BB962C8B-B14F-4D97-AF65-F5344CB8AC3E}">
        <p14:creationId xmlns:p14="http://schemas.microsoft.com/office/powerpoint/2010/main" val="36985552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2EE24F0E-8435-489E-B44B-262726BD79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714C987C-8C5A-A346-9BE7-DD8E41E034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8" name="单圆角矩形 12">
            <a:extLst>
              <a:ext uri="{FF2B5EF4-FFF2-40B4-BE49-F238E27FC236}">
                <a16:creationId xmlns:a16="http://schemas.microsoft.com/office/drawing/2014/main" id="{CEE2BB9B-440C-4D81-9328-7FE58D0C90DB}"/>
              </a:ext>
            </a:extLst>
          </p:cNvPr>
          <p:cNvSpPr/>
          <p:nvPr/>
        </p:nvSpPr>
        <p:spPr>
          <a:xfrm>
            <a:off x="635577" y="1306165"/>
            <a:ext cx="10150673" cy="4857568"/>
          </a:xfrm>
          <a:prstGeom prst="round1Rect">
            <a:avLst>
              <a:gd name="adj" fmla="val 0"/>
            </a:avLst>
          </a:prstGeom>
          <a:solidFill>
            <a:srgbClr val="E7E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2EB4CF-BB13-4625-BEDB-8C3329E138DE}"/>
              </a:ext>
            </a:extLst>
          </p:cNvPr>
          <p:cNvSpPr txBox="1"/>
          <p:nvPr/>
        </p:nvSpPr>
        <p:spPr>
          <a:xfrm>
            <a:off x="345440" y="264160"/>
            <a:ext cx="268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730CA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数据使用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BA2611-8555-43DD-BAE8-1F31B009BCA4}"/>
              </a:ext>
            </a:extLst>
          </p:cNvPr>
          <p:cNvSpPr txBox="1"/>
          <p:nvPr/>
        </p:nvSpPr>
        <p:spPr>
          <a:xfrm>
            <a:off x="946053" y="2315682"/>
            <a:ext cx="9529720" cy="2854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457200">
              <a:lnSpc>
                <a:spcPct val="130000"/>
              </a:lnSpc>
              <a:defRPr kumimoji="1" sz="20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algn="l"/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（二）算法模型与技术方案</a:t>
            </a:r>
          </a:p>
          <a:p>
            <a:pPr algn="l"/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结合应用场景和原型展示，说明背后的算法和技术实现方案，并体现政府开放数据与自有数据、社会数据之间的融合利用。例如：如何对数据进行加工和融合，使用了怎样的算法模型，输入与输出是什么等。</a:t>
            </a:r>
            <a:endParaRPr lang="en-US" altLang="zh-CN" sz="2800" b="1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69706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5EC28BF-7894-EA8F-A92E-7B046084DF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5FFE059-35D1-4C65-9D7B-18402C4ED4DA}"/>
              </a:ext>
            </a:extLst>
          </p:cNvPr>
          <p:cNvSpPr txBox="1"/>
          <p:nvPr/>
        </p:nvSpPr>
        <p:spPr>
          <a:xfrm>
            <a:off x="4232516" y="2786643"/>
            <a:ext cx="37269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1730CA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四、作品价值</a:t>
            </a:r>
          </a:p>
        </p:txBody>
      </p:sp>
    </p:spTree>
    <p:extLst>
      <p:ext uri="{BB962C8B-B14F-4D97-AF65-F5344CB8AC3E}">
        <p14:creationId xmlns:p14="http://schemas.microsoft.com/office/powerpoint/2010/main" val="42810858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C7A42508-7634-40F2-AC3A-81AF293292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单圆角矩形 12">
            <a:extLst>
              <a:ext uri="{FF2B5EF4-FFF2-40B4-BE49-F238E27FC236}">
                <a16:creationId xmlns:a16="http://schemas.microsoft.com/office/drawing/2014/main" id="{CEE2BB9B-440C-4D81-9328-7FE58D0C90DB}"/>
              </a:ext>
            </a:extLst>
          </p:cNvPr>
          <p:cNvSpPr/>
          <p:nvPr/>
        </p:nvSpPr>
        <p:spPr>
          <a:xfrm>
            <a:off x="635577" y="1306165"/>
            <a:ext cx="10150673" cy="4188256"/>
          </a:xfrm>
          <a:prstGeom prst="round1Rect">
            <a:avLst>
              <a:gd name="adj" fmla="val 0"/>
            </a:avLst>
          </a:prstGeom>
          <a:solidFill>
            <a:srgbClr val="E7E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6BDDD18-0E71-44A1-A5CF-AE4B9DA6FE42}"/>
              </a:ext>
            </a:extLst>
          </p:cNvPr>
          <p:cNvSpPr txBox="1"/>
          <p:nvPr/>
        </p:nvSpPr>
        <p:spPr>
          <a:xfrm>
            <a:off x="345440" y="264160"/>
            <a:ext cx="268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730CA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作品价值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E40E2EF-491F-47C3-848C-91E7FC531C9D}"/>
              </a:ext>
            </a:extLst>
          </p:cNvPr>
          <p:cNvSpPr txBox="1"/>
          <p:nvPr/>
        </p:nvSpPr>
        <p:spPr>
          <a:xfrm>
            <a:off x="946053" y="1649671"/>
            <a:ext cx="9529720" cy="3414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457200">
              <a:lnSpc>
                <a:spcPct val="130000"/>
              </a:lnSpc>
              <a:defRPr kumimoji="1" sz="20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algn="l"/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说明作品所产生的社会经济价值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和应用成效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，例如给用户带来的便利，对城市治理水平的提升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，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对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数字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经济的推动等。</a:t>
            </a:r>
            <a:endParaRPr lang="en-US" altLang="zh-CN" sz="2800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  <a:p>
            <a:pPr algn="l"/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体现实战实效。对照问题清单，从定性、定量两个维度说明产生的应用成效：</a:t>
            </a:r>
            <a:endParaRPr lang="en-US" altLang="zh-CN" sz="2800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  <a:p>
            <a:pPr algn="l"/>
            <a:r>
              <a:rPr lang="en-US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1.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已有成效：包括应用情况、解决哪些问题、产生成效； </a:t>
            </a:r>
            <a:endParaRPr lang="en-US" altLang="zh-CN" sz="2800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  <a:p>
            <a:pPr algn="l"/>
            <a:r>
              <a:rPr lang="en-US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2.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预期成效：包括预期解决哪些问题、产生成效；</a:t>
            </a:r>
            <a:endParaRPr lang="en-US" altLang="zh-CN" sz="2800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79655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5142046-8FE0-AD03-1031-30CCB7D24B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932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1EF6954E-4842-4BE7-A090-8DC1499265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D83AD13-65BB-4ADA-914D-B2D68526EAAE}"/>
              </a:ext>
            </a:extLst>
          </p:cNvPr>
          <p:cNvSpPr txBox="1"/>
          <p:nvPr/>
        </p:nvSpPr>
        <p:spPr>
          <a:xfrm>
            <a:off x="789228" y="2240299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85D21A-C613-459C-835D-9A55A64A92E9}"/>
              </a:ext>
            </a:extLst>
          </p:cNvPr>
          <p:cNvSpPr txBox="1"/>
          <p:nvPr/>
        </p:nvSpPr>
        <p:spPr>
          <a:xfrm>
            <a:off x="789228" y="3481570"/>
            <a:ext cx="1800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800" b="1" dirty="0">
                <a:solidFill>
                  <a:schemeClr val="bg1">
                    <a:alpha val="60000"/>
                  </a:schemeClr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CONTENT</a:t>
            </a:r>
            <a:endParaRPr kumimoji="1" lang="zh-CN" altLang="en-US" sz="2800" b="1" dirty="0">
              <a:solidFill>
                <a:schemeClr val="bg1">
                  <a:alpha val="60000"/>
                </a:schemeClr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FB0AA4D-8078-4F93-AC09-E00199B9D495}"/>
              </a:ext>
            </a:extLst>
          </p:cNvPr>
          <p:cNvGrpSpPr/>
          <p:nvPr/>
        </p:nvGrpSpPr>
        <p:grpSpPr>
          <a:xfrm>
            <a:off x="5528575" y="1334630"/>
            <a:ext cx="2566941" cy="869720"/>
            <a:chOff x="5610145" y="481512"/>
            <a:chExt cx="2566941" cy="86972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25FDF34-3C0A-4F94-A968-C5225A42199A}"/>
                </a:ext>
              </a:extLst>
            </p:cNvPr>
            <p:cNvGrpSpPr/>
            <p:nvPr/>
          </p:nvGrpSpPr>
          <p:grpSpPr>
            <a:xfrm>
              <a:off x="5610145" y="481512"/>
              <a:ext cx="845103" cy="869720"/>
              <a:chOff x="5610145" y="1333281"/>
              <a:chExt cx="845103" cy="869720"/>
            </a:xfrm>
          </p:grpSpPr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450EDCD4-866C-41AB-B126-32A3A5A0DE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48241" y="1520464"/>
                <a:ext cx="792000" cy="682537"/>
              </a:xfrm>
              <a:prstGeom prst="rect">
                <a:avLst/>
              </a:prstGeom>
            </p:spPr>
          </p:pic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0840C64-199A-4DF1-BC3C-BB2C3403D7A9}"/>
                  </a:ext>
                </a:extLst>
              </p:cNvPr>
              <p:cNvSpPr txBox="1"/>
              <p:nvPr/>
            </p:nvSpPr>
            <p:spPr>
              <a:xfrm>
                <a:off x="5610145" y="1333281"/>
                <a:ext cx="84510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4400" b="1" dirty="0">
                    <a:solidFill>
                      <a:srgbClr val="014EC6"/>
                    </a:solidFill>
                    <a:latin typeface="阿里巴巴普惠体 Medium" panose="00020600040101010101" pitchFamily="18" charset="-122"/>
                    <a:ea typeface="阿里巴巴普惠体 Medium" panose="00020600040101010101" pitchFamily="18" charset="-122"/>
                    <a:cs typeface="阿里巴巴普惠体 Medium" panose="00020600040101010101" pitchFamily="18" charset="-122"/>
                  </a:rPr>
                  <a:t>01</a:t>
                </a:r>
                <a:endParaRPr kumimoji="1" lang="zh-CN" altLang="en-US" sz="4400" b="1" dirty="0">
                  <a:solidFill>
                    <a:srgbClr val="014EC6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88ED48B-0E58-4056-9F73-928BB9C28D3B}"/>
                </a:ext>
              </a:extLst>
            </p:cNvPr>
            <p:cNvSpPr txBox="1"/>
            <p:nvPr/>
          </p:nvSpPr>
          <p:spPr>
            <a:xfrm>
              <a:off x="6556129" y="54277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需求分析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483787F-86B0-47B6-92E5-EA9E6CFAF162}"/>
              </a:ext>
            </a:extLst>
          </p:cNvPr>
          <p:cNvGrpSpPr/>
          <p:nvPr/>
        </p:nvGrpSpPr>
        <p:grpSpPr>
          <a:xfrm>
            <a:off x="5528575" y="2480831"/>
            <a:ext cx="2566942" cy="869720"/>
            <a:chOff x="5610145" y="481512"/>
            <a:chExt cx="2566942" cy="86972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D9CB38C-0E93-4EE2-ABA2-32403B894B22}"/>
                </a:ext>
              </a:extLst>
            </p:cNvPr>
            <p:cNvGrpSpPr/>
            <p:nvPr/>
          </p:nvGrpSpPr>
          <p:grpSpPr>
            <a:xfrm>
              <a:off x="5610145" y="481512"/>
              <a:ext cx="845103" cy="869720"/>
              <a:chOff x="5610145" y="1333281"/>
              <a:chExt cx="845103" cy="869720"/>
            </a:xfrm>
          </p:grpSpPr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7E153C0C-389D-40DF-940E-6E0A2035D6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48241" y="1520464"/>
                <a:ext cx="792000" cy="682537"/>
              </a:xfrm>
              <a:prstGeom prst="rect">
                <a:avLst/>
              </a:prstGeom>
            </p:spPr>
          </p:pic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AC02981A-EF90-4D94-BED2-79E7573F5D21}"/>
                  </a:ext>
                </a:extLst>
              </p:cNvPr>
              <p:cNvSpPr txBox="1"/>
              <p:nvPr/>
            </p:nvSpPr>
            <p:spPr>
              <a:xfrm>
                <a:off x="5610145" y="1333281"/>
                <a:ext cx="84510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4400" b="1" dirty="0">
                    <a:solidFill>
                      <a:srgbClr val="014EC6"/>
                    </a:solidFill>
                    <a:latin typeface="阿里巴巴普惠体 Medium" panose="00020600040101010101" pitchFamily="18" charset="-122"/>
                    <a:ea typeface="阿里巴巴普惠体 Medium" panose="00020600040101010101" pitchFamily="18" charset="-122"/>
                    <a:cs typeface="阿里巴巴普惠体 Medium" panose="00020600040101010101" pitchFamily="18" charset="-122"/>
                  </a:rPr>
                  <a:t>02</a:t>
                </a:r>
                <a:endParaRPr kumimoji="1" lang="zh-CN" altLang="en-US" sz="4400" b="1" dirty="0">
                  <a:solidFill>
                    <a:srgbClr val="014EC6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A61189E-7033-4EDE-96BC-727D71DAA8CE}"/>
                </a:ext>
              </a:extLst>
            </p:cNvPr>
            <p:cNvSpPr txBox="1"/>
            <p:nvPr/>
          </p:nvSpPr>
          <p:spPr>
            <a:xfrm>
              <a:off x="6556130" y="5788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解决方案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E0A6CD3-16BB-4AF8-880D-977EC40DD924}"/>
              </a:ext>
            </a:extLst>
          </p:cNvPr>
          <p:cNvGrpSpPr/>
          <p:nvPr/>
        </p:nvGrpSpPr>
        <p:grpSpPr>
          <a:xfrm>
            <a:off x="5528575" y="3595647"/>
            <a:ext cx="2566942" cy="869720"/>
            <a:chOff x="5610145" y="481512"/>
            <a:chExt cx="2566942" cy="869720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996863D-50EB-48B9-B23F-C24BE005EBEC}"/>
                </a:ext>
              </a:extLst>
            </p:cNvPr>
            <p:cNvGrpSpPr/>
            <p:nvPr/>
          </p:nvGrpSpPr>
          <p:grpSpPr>
            <a:xfrm>
              <a:off x="5610145" y="481512"/>
              <a:ext cx="845103" cy="869720"/>
              <a:chOff x="5610145" y="1333281"/>
              <a:chExt cx="845103" cy="869720"/>
            </a:xfrm>
          </p:grpSpPr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49D08B9E-7664-4DD7-BAD3-8FCDA273CC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48241" y="1520464"/>
                <a:ext cx="792000" cy="682537"/>
              </a:xfrm>
              <a:prstGeom prst="rect">
                <a:avLst/>
              </a:prstGeom>
            </p:spPr>
          </p:pic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5D790C0-847B-42EA-9677-C66022F0D0B7}"/>
                  </a:ext>
                </a:extLst>
              </p:cNvPr>
              <p:cNvSpPr txBox="1"/>
              <p:nvPr/>
            </p:nvSpPr>
            <p:spPr>
              <a:xfrm>
                <a:off x="5610145" y="1333281"/>
                <a:ext cx="84510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4400" b="1" dirty="0">
                    <a:solidFill>
                      <a:srgbClr val="014EC6"/>
                    </a:solidFill>
                    <a:latin typeface="阿里巴巴普惠体 Medium" panose="00020600040101010101" pitchFamily="18" charset="-122"/>
                    <a:ea typeface="阿里巴巴普惠体 Medium" panose="00020600040101010101" pitchFamily="18" charset="-122"/>
                    <a:cs typeface="阿里巴巴普惠体 Medium" panose="00020600040101010101" pitchFamily="18" charset="-122"/>
                  </a:rPr>
                  <a:t>03</a:t>
                </a:r>
                <a:endParaRPr kumimoji="1" lang="zh-CN" altLang="en-US" sz="4400" b="1" dirty="0">
                  <a:solidFill>
                    <a:srgbClr val="014EC6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9B9D9F6-BFBA-4444-8D79-C4D13C3EE4C5}"/>
                </a:ext>
              </a:extLst>
            </p:cNvPr>
            <p:cNvSpPr txBox="1"/>
            <p:nvPr/>
          </p:nvSpPr>
          <p:spPr>
            <a:xfrm>
              <a:off x="6556130" y="5788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数据使用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6237D2B-53C3-43E7-953F-70A8E4DD9C23}"/>
              </a:ext>
            </a:extLst>
          </p:cNvPr>
          <p:cNvGrpSpPr/>
          <p:nvPr/>
        </p:nvGrpSpPr>
        <p:grpSpPr>
          <a:xfrm>
            <a:off x="5528575" y="4710464"/>
            <a:ext cx="2566942" cy="869720"/>
            <a:chOff x="5610145" y="481512"/>
            <a:chExt cx="2566942" cy="86972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77827DC1-266F-4CFC-BBF7-6061EF27E6C1}"/>
                </a:ext>
              </a:extLst>
            </p:cNvPr>
            <p:cNvGrpSpPr/>
            <p:nvPr/>
          </p:nvGrpSpPr>
          <p:grpSpPr>
            <a:xfrm>
              <a:off x="5610145" y="481512"/>
              <a:ext cx="845103" cy="869720"/>
              <a:chOff x="5610145" y="1333281"/>
              <a:chExt cx="845103" cy="869720"/>
            </a:xfrm>
          </p:grpSpPr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id="{C709AE8C-4FE1-426D-9E9C-AB042FBF88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48241" y="1520464"/>
                <a:ext cx="792000" cy="682537"/>
              </a:xfrm>
              <a:prstGeom prst="rect">
                <a:avLst/>
              </a:prstGeom>
            </p:spPr>
          </p:pic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87717E86-8770-450D-94F3-7F88EE6E77AE}"/>
                  </a:ext>
                </a:extLst>
              </p:cNvPr>
              <p:cNvSpPr txBox="1"/>
              <p:nvPr/>
            </p:nvSpPr>
            <p:spPr>
              <a:xfrm>
                <a:off x="5610145" y="1333281"/>
                <a:ext cx="84510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4400" b="1" dirty="0">
                    <a:solidFill>
                      <a:srgbClr val="014EC6"/>
                    </a:solidFill>
                    <a:latin typeface="阿里巴巴普惠体 Medium" panose="00020600040101010101" pitchFamily="18" charset="-122"/>
                    <a:ea typeface="阿里巴巴普惠体 Medium" panose="00020600040101010101" pitchFamily="18" charset="-122"/>
                    <a:cs typeface="阿里巴巴普惠体 Medium" panose="00020600040101010101" pitchFamily="18" charset="-122"/>
                  </a:rPr>
                  <a:t>04</a:t>
                </a:r>
                <a:endParaRPr kumimoji="1" lang="zh-CN" altLang="en-US" sz="4400" b="1" dirty="0">
                  <a:solidFill>
                    <a:srgbClr val="014EC6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endParaRP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67FA49B-3E33-4F8A-BE21-FF8B02C45605}"/>
                </a:ext>
              </a:extLst>
            </p:cNvPr>
            <p:cNvSpPr txBox="1"/>
            <p:nvPr/>
          </p:nvSpPr>
          <p:spPr>
            <a:xfrm>
              <a:off x="6556130" y="5788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作品价值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9423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091BBAA-C5E6-492C-9B65-6D9CCD77F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F0937F4-A547-4512-B9D3-4ED0262E62DF}"/>
              </a:ext>
            </a:extLst>
          </p:cNvPr>
          <p:cNvSpPr txBox="1"/>
          <p:nvPr/>
        </p:nvSpPr>
        <p:spPr>
          <a:xfrm>
            <a:off x="4232516" y="2786643"/>
            <a:ext cx="37269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1730CA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一、需求分析</a:t>
            </a:r>
          </a:p>
        </p:txBody>
      </p:sp>
    </p:spTree>
    <p:extLst>
      <p:ext uri="{BB962C8B-B14F-4D97-AF65-F5344CB8AC3E}">
        <p14:creationId xmlns:p14="http://schemas.microsoft.com/office/powerpoint/2010/main" val="4022002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46E20AFF-94BC-47C7-AAAD-8FBED3538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714C987C-8C5A-A346-9BE7-DD8E41E034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C813CC-6627-4AA0-B25E-3A1349572041}"/>
              </a:ext>
            </a:extLst>
          </p:cNvPr>
          <p:cNvSpPr txBox="1"/>
          <p:nvPr/>
        </p:nvSpPr>
        <p:spPr>
          <a:xfrm>
            <a:off x="345440" y="264160"/>
            <a:ext cx="268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730CA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需求分析</a:t>
            </a:r>
          </a:p>
        </p:txBody>
      </p:sp>
      <p:sp>
        <p:nvSpPr>
          <p:cNvPr id="8" name="单圆角矩形 12">
            <a:extLst>
              <a:ext uri="{FF2B5EF4-FFF2-40B4-BE49-F238E27FC236}">
                <a16:creationId xmlns:a16="http://schemas.microsoft.com/office/drawing/2014/main" id="{CEE2BB9B-440C-4D81-9328-7FE58D0C90DB}"/>
              </a:ext>
            </a:extLst>
          </p:cNvPr>
          <p:cNvSpPr/>
          <p:nvPr/>
        </p:nvSpPr>
        <p:spPr>
          <a:xfrm>
            <a:off x="635577" y="1306165"/>
            <a:ext cx="10150673" cy="4857568"/>
          </a:xfrm>
          <a:prstGeom prst="round1Rect">
            <a:avLst>
              <a:gd name="adj" fmla="val 0"/>
            </a:avLst>
          </a:prstGeom>
          <a:solidFill>
            <a:srgbClr val="E7E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DDB678-4751-46EE-870C-8CDE2786B5CC}"/>
              </a:ext>
            </a:extLst>
          </p:cNvPr>
          <p:cNvSpPr txBox="1"/>
          <p:nvPr/>
        </p:nvSpPr>
        <p:spPr>
          <a:xfrm>
            <a:off x="946053" y="2569886"/>
            <a:ext cx="9529720" cy="22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457200">
              <a:lnSpc>
                <a:spcPct val="130000"/>
              </a:lnSpc>
              <a:defRPr kumimoji="1" sz="20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algn="l"/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（一）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问题分析</a:t>
            </a:r>
            <a:endParaRPr lang="zh-CN" altLang="zh-CN" sz="2800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  <a:p>
            <a:pPr algn="l"/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问题导向，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分析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当前各类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场景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下所存在的堵点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和痛点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问题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，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说明什么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人群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、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在什么场景下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，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存在什么样的问题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。形成问题清单。</a:t>
            </a:r>
            <a:endParaRPr lang="zh-CN" altLang="zh-CN" sz="2800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7854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46E20AFF-94BC-47C7-AAAD-8FBED3538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714C987C-8C5A-A346-9BE7-DD8E41E034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C813CC-6627-4AA0-B25E-3A1349572041}"/>
              </a:ext>
            </a:extLst>
          </p:cNvPr>
          <p:cNvSpPr txBox="1"/>
          <p:nvPr/>
        </p:nvSpPr>
        <p:spPr>
          <a:xfrm>
            <a:off x="345440" y="264160"/>
            <a:ext cx="268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730CA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需求分析</a:t>
            </a:r>
          </a:p>
        </p:txBody>
      </p:sp>
      <p:sp>
        <p:nvSpPr>
          <p:cNvPr id="8" name="单圆角矩形 12">
            <a:extLst>
              <a:ext uri="{FF2B5EF4-FFF2-40B4-BE49-F238E27FC236}">
                <a16:creationId xmlns:a16="http://schemas.microsoft.com/office/drawing/2014/main" id="{CEE2BB9B-440C-4D81-9328-7FE58D0C90DB}"/>
              </a:ext>
            </a:extLst>
          </p:cNvPr>
          <p:cNvSpPr/>
          <p:nvPr/>
        </p:nvSpPr>
        <p:spPr>
          <a:xfrm>
            <a:off x="635577" y="1306165"/>
            <a:ext cx="10150673" cy="4857568"/>
          </a:xfrm>
          <a:prstGeom prst="round1Rect">
            <a:avLst>
              <a:gd name="adj" fmla="val 0"/>
            </a:avLst>
          </a:prstGeom>
          <a:solidFill>
            <a:srgbClr val="E7E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DDB678-4751-46EE-870C-8CDE2786B5CC}"/>
              </a:ext>
            </a:extLst>
          </p:cNvPr>
          <p:cNvSpPr txBox="1"/>
          <p:nvPr/>
        </p:nvSpPr>
        <p:spPr>
          <a:xfrm>
            <a:off x="946053" y="2569886"/>
            <a:ext cx="9529720" cy="1733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457200">
              <a:lnSpc>
                <a:spcPct val="130000"/>
              </a:lnSpc>
              <a:defRPr kumimoji="1" sz="20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algn="l"/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（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二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）用户需求分析</a:t>
            </a:r>
          </a:p>
          <a:p>
            <a:pPr algn="l"/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按场景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分析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各类问题所对应的用户需求，说明什么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人群在什么场景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需要什么产品功能。形成场景与功能需求清单。</a:t>
            </a:r>
            <a:endParaRPr lang="zh-CN" altLang="zh-CN" sz="2800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1691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1B8F795-6CB7-4B9D-9B74-70747A784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714C987C-8C5A-A346-9BE7-DD8E41E034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C813CC-6627-4AA0-B25E-3A1349572041}"/>
              </a:ext>
            </a:extLst>
          </p:cNvPr>
          <p:cNvSpPr txBox="1"/>
          <p:nvPr/>
        </p:nvSpPr>
        <p:spPr>
          <a:xfrm>
            <a:off x="345440" y="264160"/>
            <a:ext cx="268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730CA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需求分析</a:t>
            </a:r>
          </a:p>
        </p:txBody>
      </p:sp>
      <p:sp>
        <p:nvSpPr>
          <p:cNvPr id="8" name="单圆角矩形 12">
            <a:extLst>
              <a:ext uri="{FF2B5EF4-FFF2-40B4-BE49-F238E27FC236}">
                <a16:creationId xmlns:a16="http://schemas.microsoft.com/office/drawing/2014/main" id="{CEE2BB9B-440C-4D81-9328-7FE58D0C90DB}"/>
              </a:ext>
            </a:extLst>
          </p:cNvPr>
          <p:cNvSpPr/>
          <p:nvPr/>
        </p:nvSpPr>
        <p:spPr>
          <a:xfrm>
            <a:off x="635577" y="1306165"/>
            <a:ext cx="10150673" cy="4857568"/>
          </a:xfrm>
          <a:prstGeom prst="round1Rect">
            <a:avLst>
              <a:gd name="adj" fmla="val 0"/>
            </a:avLst>
          </a:prstGeom>
          <a:solidFill>
            <a:srgbClr val="E7E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6BB10EB-3C78-45A4-AF8E-89DE87389686}"/>
              </a:ext>
            </a:extLst>
          </p:cNvPr>
          <p:cNvSpPr txBox="1"/>
          <p:nvPr/>
        </p:nvSpPr>
        <p:spPr>
          <a:xfrm>
            <a:off x="946053" y="2569886"/>
            <a:ext cx="9529720" cy="1718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457200">
              <a:lnSpc>
                <a:spcPct val="130000"/>
              </a:lnSpc>
              <a:defRPr kumimoji="1" sz="20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algn="l"/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（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三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）行业和竞品分析</a:t>
            </a:r>
            <a:endParaRPr lang="en-US" altLang="zh-CN" sz="2800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  <a:p>
            <a:pPr algn="l"/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分析相关行业的现状与前景，比较市场上竞品，分析其优势和不足，发现未被满足的用户需求和市场机遇。</a:t>
            </a:r>
          </a:p>
        </p:txBody>
      </p:sp>
    </p:spTree>
    <p:extLst>
      <p:ext uri="{BB962C8B-B14F-4D97-AF65-F5344CB8AC3E}">
        <p14:creationId xmlns:p14="http://schemas.microsoft.com/office/powerpoint/2010/main" val="3244293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7A71252-5F33-8CF7-7710-6D2BCD365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CE111E6-604F-498E-A06E-36E57B78943B}"/>
              </a:ext>
            </a:extLst>
          </p:cNvPr>
          <p:cNvSpPr txBox="1"/>
          <p:nvPr/>
        </p:nvSpPr>
        <p:spPr>
          <a:xfrm>
            <a:off x="4232516" y="2786643"/>
            <a:ext cx="37269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1730CA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二、解决方案</a:t>
            </a:r>
          </a:p>
        </p:txBody>
      </p:sp>
    </p:spTree>
    <p:extLst>
      <p:ext uri="{BB962C8B-B14F-4D97-AF65-F5344CB8AC3E}">
        <p14:creationId xmlns:p14="http://schemas.microsoft.com/office/powerpoint/2010/main" val="1700174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A33F9FF6-FEF9-4302-A33A-BFBF02DF6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714C987C-8C5A-A346-9BE7-DD8E41E034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8" name="单圆角矩形 12">
            <a:extLst>
              <a:ext uri="{FF2B5EF4-FFF2-40B4-BE49-F238E27FC236}">
                <a16:creationId xmlns:a16="http://schemas.microsoft.com/office/drawing/2014/main" id="{CEE2BB9B-440C-4D81-9328-7FE58D0C90DB}"/>
              </a:ext>
            </a:extLst>
          </p:cNvPr>
          <p:cNvSpPr/>
          <p:nvPr/>
        </p:nvSpPr>
        <p:spPr>
          <a:xfrm>
            <a:off x="635577" y="1306165"/>
            <a:ext cx="10150673" cy="4857568"/>
          </a:xfrm>
          <a:prstGeom prst="round1Rect">
            <a:avLst>
              <a:gd name="adj" fmla="val 0"/>
            </a:avLst>
          </a:prstGeom>
          <a:solidFill>
            <a:srgbClr val="E7E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0B1CE4-4C06-4C4F-AF8C-650ACE83EDFC}"/>
              </a:ext>
            </a:extLst>
          </p:cNvPr>
          <p:cNvSpPr txBox="1"/>
          <p:nvPr/>
        </p:nvSpPr>
        <p:spPr>
          <a:xfrm>
            <a:off x="345440" y="264160"/>
            <a:ext cx="268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730CA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应用场景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010CAB6-83C3-4E6B-993A-535D1DEC1D5E}"/>
              </a:ext>
            </a:extLst>
          </p:cNvPr>
          <p:cNvSpPr txBox="1"/>
          <p:nvPr/>
        </p:nvSpPr>
        <p:spPr>
          <a:xfrm>
            <a:off x="1138280" y="2331026"/>
            <a:ext cx="9529720" cy="1733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457200">
              <a:lnSpc>
                <a:spcPct val="130000"/>
              </a:lnSpc>
              <a:defRPr kumimoji="1" sz="20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algn="l"/>
            <a:r>
              <a:rPr lang="zh-CN" altLang="en-US" sz="2800" b="1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ea"/>
              </a:rPr>
              <a:t>举例：</a:t>
            </a:r>
            <a:endParaRPr lang="en-US" altLang="zh-CN" sz="2800" b="1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  <a:sym typeface="+mn-ea"/>
            </a:endParaRPr>
          </a:p>
          <a:p>
            <a:pPr algn="l"/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基于需求分析，系统阐述作品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提供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哪些核心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场景，每一场景包括服务于哪些人群，各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解决什么问题，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相应提供哪些</a:t>
            </a:r>
            <a:r>
              <a:rPr lang="zh-CN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功能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。</a:t>
            </a:r>
            <a:endParaRPr lang="zh-CN" altLang="zh-CN" sz="2800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2290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8F727D9-6549-4A82-9171-5516492F57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A405770-E460-47A7-86D4-227541D80B0D}"/>
              </a:ext>
            </a:extLst>
          </p:cNvPr>
          <p:cNvSpPr txBox="1"/>
          <p:nvPr/>
        </p:nvSpPr>
        <p:spPr>
          <a:xfrm>
            <a:off x="345440" y="264160"/>
            <a:ext cx="268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730CA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原型展示（如有）</a:t>
            </a:r>
          </a:p>
        </p:txBody>
      </p:sp>
      <p:sp>
        <p:nvSpPr>
          <p:cNvPr id="12" name="单圆角矩形 12">
            <a:extLst>
              <a:ext uri="{FF2B5EF4-FFF2-40B4-BE49-F238E27FC236}">
                <a16:creationId xmlns:a16="http://schemas.microsoft.com/office/drawing/2014/main" id="{B7964FC3-9611-41F3-BCF1-AD7F106708FA}"/>
              </a:ext>
            </a:extLst>
          </p:cNvPr>
          <p:cNvSpPr/>
          <p:nvPr/>
        </p:nvSpPr>
        <p:spPr>
          <a:xfrm>
            <a:off x="779509" y="1446763"/>
            <a:ext cx="10150673" cy="3155814"/>
          </a:xfrm>
          <a:prstGeom prst="round1Rect">
            <a:avLst>
              <a:gd name="adj" fmla="val 0"/>
            </a:avLst>
          </a:prstGeom>
          <a:solidFill>
            <a:srgbClr val="E7E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0B9E13A-8B9D-40FD-B3AE-966EF4B64222}"/>
              </a:ext>
            </a:extLst>
          </p:cNvPr>
          <p:cNvSpPr txBox="1"/>
          <p:nvPr/>
        </p:nvSpPr>
        <p:spPr>
          <a:xfrm>
            <a:off x="1261818" y="2046863"/>
            <a:ext cx="9529720" cy="1718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457200">
              <a:lnSpc>
                <a:spcPct val="130000"/>
              </a:lnSpc>
              <a:defRPr kumimoji="1" sz="20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algn="l"/>
            <a:r>
              <a:rPr lang="zh-CN" altLang="en-US" sz="2800" b="1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ea"/>
              </a:rPr>
              <a:t>举例：</a:t>
            </a:r>
            <a:endParaRPr lang="en-US" altLang="zh-CN" sz="2800" b="1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  <a:sym typeface="+mn-ea"/>
            </a:endParaRPr>
          </a:p>
          <a:p>
            <a:pPr algn="l"/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展示参赛作品的原型，如可视化分析结果、网站、</a:t>
            </a:r>
            <a:r>
              <a:rPr lang="en-US" altLang="zh-CN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APP</a:t>
            </a:r>
            <a:r>
              <a:rPr lang="zh-CN" altLang="en-US" sz="28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应用或系统的原型，若有视频请提供链接。</a:t>
            </a:r>
            <a:endParaRPr lang="zh-CN" altLang="zh-CN" sz="2800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9253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430</Words>
  <Application>Microsoft Office PowerPoint</Application>
  <PresentationFormat>宽屏</PresentationFormat>
  <Paragraphs>44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阿里巴巴普惠体 Medium</vt:lpstr>
      <vt:lpstr>等线</vt:lpstr>
      <vt:lpstr>等线 Light</vt:lpstr>
      <vt:lpstr>Microsoft YaHei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和英</cp:lastModifiedBy>
  <cp:revision>26</cp:revision>
  <dcterms:created xsi:type="dcterms:W3CDTF">2021-05-18T08:56:37Z</dcterms:created>
  <dcterms:modified xsi:type="dcterms:W3CDTF">2022-06-30T01:34:27Z</dcterms:modified>
</cp:coreProperties>
</file>